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3"/>
  </p:notesMasterIdLst>
  <p:sldIdLst>
    <p:sldId id="256" r:id="rId2"/>
    <p:sldId id="408" r:id="rId3"/>
    <p:sldId id="431" r:id="rId4"/>
    <p:sldId id="278" r:id="rId5"/>
    <p:sldId id="433" r:id="rId6"/>
    <p:sldId id="440" r:id="rId7"/>
    <p:sldId id="437" r:id="rId8"/>
    <p:sldId id="436" r:id="rId9"/>
    <p:sldId id="441" r:id="rId10"/>
    <p:sldId id="438" r:id="rId11"/>
    <p:sldId id="435" r:id="rId12"/>
  </p:sldIdLst>
  <p:sldSz cx="9144000" cy="5143500" type="screen16x9"/>
  <p:notesSz cx="6858000" cy="9144000"/>
  <p:embeddedFontLst>
    <p:embeddedFont>
      <p:font typeface="Anaheim" panose="02000503000000000000" pitchFamily="2" charset="0"/>
      <p:regular r:id="rId14"/>
    </p:embeddedFont>
    <p:embeddedFont>
      <p:font typeface="Cambria Math" panose="02040503050406030204" pitchFamily="18" charset="0"/>
      <p:regular r:id="rId15"/>
    </p:embeddedFont>
    <p:embeddedFont>
      <p:font typeface="Epilogue" pitchFamily="2" charset="0"/>
      <p:regular r:id="rId16"/>
      <p:bold r:id="rId17"/>
      <p:italic r:id="rId18"/>
      <p:boldItalic r:id="rId19"/>
    </p:embeddedFont>
    <p:embeddedFont>
      <p:font typeface="Raleway" pitchFamily="2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B8ED0C5-7902-4994-A8B8-DB2E901FA7FB}">
  <a:tblStyle styleId="{0B8ED0C5-7902-4994-A8B8-DB2E901FA7F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113"/>
  </p:normalViewPr>
  <p:slideViewPr>
    <p:cSldViewPr snapToGrid="0" snapToObjects="1">
      <p:cViewPr varScale="1">
        <p:scale>
          <a:sx n="134" d="100"/>
          <a:sy n="134" d="100"/>
        </p:scale>
        <p:origin x="100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61922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3e65c209f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13e65c209f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8239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2670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572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1194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3268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12173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1144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225" y="1304825"/>
            <a:ext cx="4772100" cy="261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R="6350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3225" y="4062600"/>
            <a:ext cx="4772100" cy="2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800">
                <a:solidFill>
                  <a:schemeClr val="accent3"/>
                </a:solidFill>
                <a:highlight>
                  <a:schemeClr val="lt1"/>
                </a:highlight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title" hasCustomPrompt="1"/>
          </p:nvPr>
        </p:nvSpPr>
        <p:spPr>
          <a:xfrm>
            <a:off x="1086650" y="2648875"/>
            <a:ext cx="6970800" cy="114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subTitle" idx="1"/>
          </p:nvPr>
        </p:nvSpPr>
        <p:spPr>
          <a:xfrm>
            <a:off x="1851450" y="3792775"/>
            <a:ext cx="5441100" cy="4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naheim"/>
              <a:buNone/>
              <a:defRPr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TITLE_ONLY_1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Google Shape;172;p30"/>
          <p:cNvGrpSpPr/>
          <p:nvPr/>
        </p:nvGrpSpPr>
        <p:grpSpPr>
          <a:xfrm rot="10800000">
            <a:off x="8621625" y="1687525"/>
            <a:ext cx="185200" cy="2921050"/>
            <a:chOff x="8258225" y="467725"/>
            <a:chExt cx="185200" cy="2921050"/>
          </a:xfrm>
        </p:grpSpPr>
        <p:cxnSp>
          <p:nvCxnSpPr>
            <p:cNvPr id="173" name="Google Shape;173;p30"/>
            <p:cNvCxnSpPr/>
            <p:nvPr/>
          </p:nvCxnSpPr>
          <p:spPr>
            <a:xfrm>
              <a:off x="8443425" y="467725"/>
              <a:ext cx="0" cy="2104500"/>
            </a:xfrm>
            <a:prstGeom prst="straightConnector1">
              <a:avLst/>
            </a:prstGeom>
            <a:noFill/>
            <a:ln w="381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74" name="Google Shape;174;p30"/>
            <p:cNvSpPr/>
            <p:nvPr/>
          </p:nvSpPr>
          <p:spPr>
            <a:xfrm>
              <a:off x="8258225" y="2572225"/>
              <a:ext cx="185200" cy="816550"/>
            </a:xfrm>
            <a:custGeom>
              <a:avLst/>
              <a:gdLst/>
              <a:ahLst/>
              <a:cxnLst/>
              <a:rect l="l" t="t" r="r" b="b"/>
              <a:pathLst>
                <a:path w="7408" h="32662" extrusionOk="0">
                  <a:moveTo>
                    <a:pt x="7408" y="0"/>
                  </a:moveTo>
                  <a:lnTo>
                    <a:pt x="673" y="9091"/>
                  </a:lnTo>
                  <a:lnTo>
                    <a:pt x="7408" y="16499"/>
                  </a:lnTo>
                  <a:lnTo>
                    <a:pt x="0" y="24917"/>
                  </a:lnTo>
                  <a:lnTo>
                    <a:pt x="6734" y="32662"/>
                  </a:lnTo>
                </a:path>
              </a:pathLst>
            </a:custGeom>
            <a:noFill/>
            <a:ln w="38100" cap="rnd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_1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31"/>
          <p:cNvGrpSpPr/>
          <p:nvPr/>
        </p:nvGrpSpPr>
        <p:grpSpPr>
          <a:xfrm rot="10800000">
            <a:off x="8621625" y="1687525"/>
            <a:ext cx="185200" cy="2921050"/>
            <a:chOff x="8258225" y="467725"/>
            <a:chExt cx="185200" cy="2921050"/>
          </a:xfrm>
        </p:grpSpPr>
        <p:cxnSp>
          <p:nvCxnSpPr>
            <p:cNvPr id="177" name="Google Shape;177;p31"/>
            <p:cNvCxnSpPr/>
            <p:nvPr/>
          </p:nvCxnSpPr>
          <p:spPr>
            <a:xfrm>
              <a:off x="8443425" y="467725"/>
              <a:ext cx="0" cy="2104500"/>
            </a:xfrm>
            <a:prstGeom prst="straightConnector1">
              <a:avLst/>
            </a:pr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78" name="Google Shape;178;p31"/>
            <p:cNvSpPr/>
            <p:nvPr/>
          </p:nvSpPr>
          <p:spPr>
            <a:xfrm>
              <a:off x="8258225" y="2572225"/>
              <a:ext cx="185200" cy="816550"/>
            </a:xfrm>
            <a:custGeom>
              <a:avLst/>
              <a:gdLst/>
              <a:ahLst/>
              <a:cxnLst/>
              <a:rect l="l" t="t" r="r" b="b"/>
              <a:pathLst>
                <a:path w="7408" h="32662" extrusionOk="0">
                  <a:moveTo>
                    <a:pt x="7408" y="0"/>
                  </a:moveTo>
                  <a:lnTo>
                    <a:pt x="673" y="9091"/>
                  </a:lnTo>
                  <a:lnTo>
                    <a:pt x="7408" y="16499"/>
                  </a:lnTo>
                  <a:lnTo>
                    <a:pt x="0" y="24917"/>
                  </a:lnTo>
                  <a:lnTo>
                    <a:pt x="6734" y="32662"/>
                  </a:lnTo>
                </a:path>
              </a:pathLst>
            </a:custGeom>
            <a:noFill/>
            <a:ln w="38100" cap="rnd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4559422" y="1397650"/>
            <a:ext cx="3592200" cy="69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200"/>
              <a:buNone/>
              <a:defRPr sz="3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4559422" y="2337350"/>
            <a:ext cx="3592200" cy="139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1600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0457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468082"/>
            <a:ext cx="6683765" cy="96066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1600200"/>
            <a:ext cx="6686550" cy="283321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EFBAC-CA70-4FDD-9188-1B38804E2BBA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26534-4276-482F-9E2A-1F542C0136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708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Epilogue"/>
              <a:buNone/>
              <a:defRPr sz="40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Epilogue"/>
              <a:buNone/>
              <a:defRPr sz="40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Epilogue"/>
              <a:buNone/>
              <a:defRPr sz="40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Epilogue"/>
              <a:buNone/>
              <a:defRPr sz="40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Epilogue"/>
              <a:buNone/>
              <a:defRPr sz="40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Epilogue"/>
              <a:buNone/>
              <a:defRPr sz="40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Epilogue"/>
              <a:buNone/>
              <a:defRPr sz="40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Epilogue"/>
              <a:buNone/>
              <a:defRPr sz="40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Epilogue"/>
              <a:buNone/>
              <a:defRPr sz="40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7" r:id="rId2"/>
    <p:sldLayoutId id="2147483658" r:id="rId3"/>
    <p:sldLayoutId id="2147483676" r:id="rId4"/>
    <p:sldLayoutId id="2147483677" r:id="rId5"/>
    <p:sldLayoutId id="2147483681" r:id="rId6"/>
    <p:sldLayoutId id="2147483683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7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0FB72E16-1BF1-B346-8E67-D085EA02A7AC}"/>
              </a:ext>
            </a:extLst>
          </p:cNvPr>
          <p:cNvSpPr txBox="1"/>
          <p:nvPr/>
        </p:nvSpPr>
        <p:spPr>
          <a:xfrm>
            <a:off x="507669" y="136017"/>
            <a:ext cx="8446416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лицей №8 </a:t>
            </a:r>
          </a:p>
          <a:p>
            <a:pPr algn="ctr"/>
            <a:r>
              <a:rPr lang="ru-RU" sz="16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г.о</a:t>
            </a:r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Солнечногорск</a:t>
            </a:r>
            <a:endParaRPr lang="ru-RU" sz="16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3BBBA6F-6469-4C48-9A97-2A4FE3AEA9DA}"/>
              </a:ext>
            </a:extLst>
          </p:cNvPr>
          <p:cNvSpPr txBox="1"/>
          <p:nvPr/>
        </p:nvSpPr>
        <p:spPr>
          <a:xfrm>
            <a:off x="718866" y="1734544"/>
            <a:ext cx="8024021" cy="1384995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«Использование приложений </a:t>
            </a:r>
          </a:p>
          <a:p>
            <a:pPr algn="ctr"/>
            <a:r>
              <a:rPr lang="ru-RU" sz="2800" b="1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«Альт Образование» </a:t>
            </a:r>
          </a:p>
          <a:p>
            <a:pPr algn="ctr"/>
            <a:r>
              <a:rPr lang="ru-RU" sz="2800" b="1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 обучении математике в основной школе»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BC09A9D-6B0B-C244-B3F2-093AA4B0E727}"/>
              </a:ext>
            </a:extLst>
          </p:cNvPr>
          <p:cNvSpPr txBox="1"/>
          <p:nvPr/>
        </p:nvSpPr>
        <p:spPr>
          <a:xfrm>
            <a:off x="4480478" y="3920905"/>
            <a:ext cx="4380718" cy="830997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ru-RU" sz="1600" b="1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математики </a:t>
            </a:r>
          </a:p>
          <a:p>
            <a:pPr algn="r"/>
            <a:r>
              <a:rPr lang="ru-RU" sz="1600" b="1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первой</a:t>
            </a:r>
            <a:r>
              <a:rPr lang="en-US" sz="1600" b="1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квалификационной категории</a:t>
            </a:r>
          </a:p>
          <a:p>
            <a:pPr algn="r"/>
            <a:r>
              <a:rPr lang="ru-RU" sz="1600" b="1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Круглова Дарья Дмитриевна </a:t>
            </a:r>
            <a:endParaRPr lang="ru-RU" sz="2000" b="1" dirty="0">
              <a:ln w="0"/>
              <a:solidFill>
                <a:schemeClr val="bg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28DAAAB-0B62-BF40-8B68-59A87DC91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19" y="139450"/>
            <a:ext cx="700340" cy="70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DA58A8E-FD6D-1D40-A10D-68E9D327CD24}"/>
              </a:ext>
            </a:extLst>
          </p:cNvPr>
          <p:cNvSpPr txBox="1"/>
          <p:nvPr/>
        </p:nvSpPr>
        <p:spPr>
          <a:xfrm>
            <a:off x="2115552" y="105856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Geogebra</a:t>
            </a:r>
            <a:endParaRPr lang="ru-RU" sz="2000" dirty="0"/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F39FA563-E868-3741-ACBC-08BE4844C8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81" t="36457" r="37722" b="26638"/>
          <a:stretch/>
        </p:blipFill>
        <p:spPr bwMode="auto">
          <a:xfrm>
            <a:off x="7033001" y="305911"/>
            <a:ext cx="1746295" cy="1523365"/>
          </a:xfrm>
          <a:prstGeom prst="rect">
            <a:avLst/>
          </a:prstGeom>
          <a:noFill/>
          <a:ln w="12700"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id="{DA819C03-747F-BE4E-8BDE-F2E764F700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18" t="36681" r="37469" b="26414"/>
          <a:stretch/>
        </p:blipFill>
        <p:spPr bwMode="auto">
          <a:xfrm>
            <a:off x="5042242" y="1025986"/>
            <a:ext cx="1841723" cy="1545764"/>
          </a:xfrm>
          <a:prstGeom prst="rect">
            <a:avLst/>
          </a:prstGeom>
          <a:noFill/>
          <a:ln w="9525"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Изображение выглядит как снимок экрана, текст, диаграмма, программное обеспечение&#10;&#10;Автоматически созданное описание">
            <a:extLst>
              <a:ext uri="{FF2B5EF4-FFF2-40B4-BE49-F238E27FC236}">
                <a16:creationId xmlns:a16="http://schemas.microsoft.com/office/drawing/2014/main" id="{56F9A9BE-F7B7-7541-91B9-AFD1B5AF8B6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841" t="29930" r="24762" b="13137"/>
          <a:stretch/>
        </p:blipFill>
        <p:spPr>
          <a:xfrm>
            <a:off x="5032133" y="3182589"/>
            <a:ext cx="1835156" cy="1540252"/>
          </a:xfrm>
          <a:prstGeom prst="rect">
            <a:avLst/>
          </a:prstGeom>
          <a:ln w="12700">
            <a:solidFill>
              <a:srgbClr val="000000"/>
            </a:solidFill>
          </a:ln>
        </p:spPr>
      </p:pic>
      <p:pic>
        <p:nvPicPr>
          <p:cNvPr id="6" name="Рисунок 5" descr="Изображение выглядит как снимок экрана, диаграмма, линия, Графическое программное обеспечение&#10;&#10;Автоматически созданное описание">
            <a:extLst>
              <a:ext uri="{FF2B5EF4-FFF2-40B4-BE49-F238E27FC236}">
                <a16:creationId xmlns:a16="http://schemas.microsoft.com/office/drawing/2014/main" id="{605804BC-0D2D-8C4B-885A-E52C12D26E1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0437" t="15432" r="20464" b="29885"/>
          <a:stretch/>
        </p:blipFill>
        <p:spPr>
          <a:xfrm>
            <a:off x="7051712" y="2720240"/>
            <a:ext cx="1727584" cy="1510082"/>
          </a:xfrm>
          <a:prstGeom prst="rect">
            <a:avLst/>
          </a:prstGeom>
          <a:ln w="12700">
            <a:solidFill>
              <a:srgbClr val="000000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6CB6471-6879-8C40-A249-1D3299E063A2}"/>
              </a:ext>
            </a:extLst>
          </p:cNvPr>
          <p:cNvSpPr txBox="1"/>
          <p:nvPr/>
        </p:nvSpPr>
        <p:spPr>
          <a:xfrm>
            <a:off x="7575805" y="1829572"/>
            <a:ext cx="104273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Конус</a:t>
            </a:r>
            <a:endParaRPr lang="ru-RU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E2B19AF-D911-4E41-92AB-C7865430738F}"/>
              </a:ext>
            </a:extLst>
          </p:cNvPr>
          <p:cNvSpPr txBox="1"/>
          <p:nvPr/>
        </p:nvSpPr>
        <p:spPr>
          <a:xfrm>
            <a:off x="4963848" y="2578776"/>
            <a:ext cx="19651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Развертка пирамиды</a:t>
            </a:r>
            <a:endParaRPr lang="ru-RU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1B4EEDE-3B3A-F441-AE24-E816584518E8}"/>
              </a:ext>
            </a:extLst>
          </p:cNvPr>
          <p:cNvSpPr txBox="1"/>
          <p:nvPr/>
        </p:nvSpPr>
        <p:spPr>
          <a:xfrm>
            <a:off x="7051712" y="4260492"/>
            <a:ext cx="21687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Сечение пирамиды</a:t>
            </a:r>
            <a:endParaRPr lang="ru-RU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B27C7C2-1837-1648-BE21-7B214033E2E8}"/>
              </a:ext>
            </a:extLst>
          </p:cNvPr>
          <p:cNvSpPr txBox="1"/>
          <p:nvPr/>
        </p:nvSpPr>
        <p:spPr>
          <a:xfrm>
            <a:off x="5156381" y="4729867"/>
            <a:ext cx="172758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Сечение призмы</a:t>
            </a:r>
            <a:endParaRPr lang="ru-RU" b="1" dirty="0"/>
          </a:p>
        </p:txBody>
      </p:sp>
      <p:pic>
        <p:nvPicPr>
          <p:cNvPr id="25" name="Picture 4" descr="Логотип программы GeoGebra">
            <a:extLst>
              <a:ext uri="{FF2B5EF4-FFF2-40B4-BE49-F238E27FC236}">
                <a16:creationId xmlns:a16="http://schemas.microsoft.com/office/drawing/2014/main" id="{E3381E94-399A-5640-A14D-2801D9E7E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094" y="88118"/>
            <a:ext cx="435587" cy="435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Объект 2">
                <a:extLst>
                  <a:ext uri="{FF2B5EF4-FFF2-40B4-BE49-F238E27FC236}">
                    <a16:creationId xmlns:a16="http://schemas.microsoft.com/office/drawing/2014/main" id="{A0D5D73A-D98B-094B-B0A1-0B1AD9DEB50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213" y="1025986"/>
                <a:ext cx="4572000" cy="2634004"/>
              </a:xfrm>
              <a:prstGeom prst="rect">
                <a:avLst/>
              </a:prstGeom>
              <a:noFill/>
              <a:ln w="12700">
                <a:solidFill>
                  <a:schemeClr val="bg2">
                    <a:lumMod val="50000"/>
                  </a:schemeClr>
                </a:solidFill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1750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4"/>
                  </a:buClr>
                  <a:buSzPts val="2100"/>
                  <a:buFont typeface="Raleway"/>
                  <a:buNone/>
                  <a:defRPr sz="1600" b="0" i="0" u="none" strike="noStrike" cap="none">
                    <a:solidFill>
                      <a:schemeClr val="accent4"/>
                    </a:solidFill>
                    <a:latin typeface="Raleway"/>
                    <a:ea typeface="Raleway"/>
                    <a:cs typeface="Raleway"/>
                    <a:sym typeface="Raleway"/>
                  </a:defRPr>
                </a:lvl1pPr>
                <a:lvl2pPr marL="914400" marR="0" lvl="1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100"/>
                  <a:buFont typeface="Raleway"/>
                  <a:buNone/>
                  <a:defRPr sz="2100" b="0" i="0" u="none" strike="noStrike" cap="none">
                    <a:solidFill>
                      <a:schemeClr val="dk1"/>
                    </a:solidFill>
                    <a:latin typeface="Raleway"/>
                    <a:ea typeface="Raleway"/>
                    <a:cs typeface="Raleway"/>
                    <a:sym typeface="Raleway"/>
                  </a:defRPr>
                </a:lvl2pPr>
                <a:lvl3pPr marL="1371600" marR="0" lvl="2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100"/>
                  <a:buFont typeface="Raleway"/>
                  <a:buNone/>
                  <a:defRPr sz="2100" b="0" i="0" u="none" strike="noStrike" cap="none">
                    <a:solidFill>
                      <a:schemeClr val="dk1"/>
                    </a:solidFill>
                    <a:latin typeface="Raleway"/>
                    <a:ea typeface="Raleway"/>
                    <a:cs typeface="Raleway"/>
                    <a:sym typeface="Raleway"/>
                  </a:defRPr>
                </a:lvl3pPr>
                <a:lvl4pPr marL="1828800" marR="0" lvl="3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100"/>
                  <a:buFont typeface="Raleway"/>
                  <a:buNone/>
                  <a:defRPr sz="2100" b="0" i="0" u="none" strike="noStrike" cap="none">
                    <a:solidFill>
                      <a:schemeClr val="dk1"/>
                    </a:solidFill>
                    <a:latin typeface="Raleway"/>
                    <a:ea typeface="Raleway"/>
                    <a:cs typeface="Raleway"/>
                    <a:sym typeface="Raleway"/>
                  </a:defRPr>
                </a:lvl4pPr>
                <a:lvl5pPr marL="2286000" marR="0" lvl="4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100"/>
                  <a:buFont typeface="Raleway"/>
                  <a:buNone/>
                  <a:defRPr sz="2100" b="0" i="0" u="none" strike="noStrike" cap="none">
                    <a:solidFill>
                      <a:schemeClr val="dk1"/>
                    </a:solidFill>
                    <a:latin typeface="Raleway"/>
                    <a:ea typeface="Raleway"/>
                    <a:cs typeface="Raleway"/>
                    <a:sym typeface="Raleway"/>
                  </a:defRPr>
                </a:lvl5pPr>
                <a:lvl6pPr marL="2743200" marR="0" lvl="5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100"/>
                  <a:buFont typeface="Raleway"/>
                  <a:buNone/>
                  <a:defRPr sz="2100" b="0" i="0" u="none" strike="noStrike" cap="none">
                    <a:solidFill>
                      <a:schemeClr val="dk1"/>
                    </a:solidFill>
                    <a:latin typeface="Raleway"/>
                    <a:ea typeface="Raleway"/>
                    <a:cs typeface="Raleway"/>
                    <a:sym typeface="Raleway"/>
                  </a:defRPr>
                </a:lvl6pPr>
                <a:lvl7pPr marL="3200400" marR="0" lvl="6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100"/>
                  <a:buFont typeface="Raleway"/>
                  <a:buNone/>
                  <a:defRPr sz="2100" b="0" i="0" u="none" strike="noStrike" cap="none">
                    <a:solidFill>
                      <a:schemeClr val="dk1"/>
                    </a:solidFill>
                    <a:latin typeface="Raleway"/>
                    <a:ea typeface="Raleway"/>
                    <a:cs typeface="Raleway"/>
                    <a:sym typeface="Raleway"/>
                  </a:defRPr>
                </a:lvl7pPr>
                <a:lvl8pPr marL="3657600" marR="0" lvl="7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100"/>
                  <a:buFont typeface="Raleway"/>
                  <a:buNone/>
                  <a:defRPr sz="2100" b="0" i="0" u="none" strike="noStrike" cap="none">
                    <a:solidFill>
                      <a:schemeClr val="dk1"/>
                    </a:solidFill>
                    <a:latin typeface="Raleway"/>
                    <a:ea typeface="Raleway"/>
                    <a:cs typeface="Raleway"/>
                    <a:sym typeface="Raleway"/>
                  </a:defRPr>
                </a:lvl8pPr>
                <a:lvl9pPr marL="4114800" marR="0" lvl="8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100"/>
                  <a:buFont typeface="Raleway"/>
                  <a:buNone/>
                  <a:defRPr sz="2100" b="0" i="0" u="none" strike="noStrike" cap="none">
                    <a:solidFill>
                      <a:schemeClr val="dk1"/>
                    </a:solidFill>
                    <a:latin typeface="Raleway"/>
                    <a:ea typeface="Raleway"/>
                    <a:cs typeface="Raleway"/>
                    <a:sym typeface="Raleway"/>
                  </a:defRPr>
                </a:lvl9pPr>
              </a:lstStyle>
              <a:p>
                <a:pPr marL="0" indent="0"/>
                <a:r>
                  <a:rPr lang="ru-RU" sz="1100" b="1" dirty="0">
                    <a:solidFill>
                      <a:schemeClr val="bg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 класс (алгебра):</a:t>
                </a:r>
                <a:endParaRPr lang="ru-RU" sz="1100" dirty="0">
                  <a:solidFill>
                    <a:schemeClr val="bg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/>
                <a:r>
                  <a:rPr lang="ru-RU" sz="1100" dirty="0">
                    <a:solidFill>
                      <a:schemeClr val="bg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Глава 1. Функции и графики: прямая, гипербола, парабола и окружность; квадратичная и дробно-линейная функции, преобразование графиков.</a:t>
                </a:r>
                <a:br>
                  <a:rPr lang="ru-RU" sz="1100" dirty="0">
                    <a:solidFill>
                      <a:schemeClr val="bg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1100" dirty="0">
                    <a:solidFill>
                      <a:schemeClr val="bg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Глава 2. Степени и корни: степенная функция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110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ru-RU" sz="110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sz="11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ru-RU" sz="110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ru-RU" sz="110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sup>
                    </m:sSup>
                  </m:oMath>
                </a14:m>
                <a:r>
                  <a:rPr lang="ru-RU" sz="1100" dirty="0">
                    <a:solidFill>
                      <a:schemeClr val="bg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при натуральном </a:t>
                </a:r>
                <a:r>
                  <a:rPr lang="en-US" sz="1100" dirty="0">
                    <a:solidFill>
                      <a:schemeClr val="bg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ru-RU" sz="1100" dirty="0">
                    <a:solidFill>
                      <a:schemeClr val="bg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br>
                  <a:rPr lang="ru-RU" sz="1100" dirty="0">
                    <a:solidFill>
                      <a:schemeClr val="bg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1100" dirty="0">
                    <a:solidFill>
                      <a:schemeClr val="bg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Глава 3. Показательная и логарифмическая функции: функция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110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ru-RU" sz="110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sz="11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ru-RU" sz="110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ru-RU" sz="110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sup>
                    </m:sSup>
                  </m:oMath>
                </a14:m>
                <a:r>
                  <a:rPr lang="ru-RU" sz="1100" dirty="0">
                    <a:solidFill>
                      <a:schemeClr val="bg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br>
                  <a:rPr lang="ru-RU" sz="1100" dirty="0">
                    <a:solidFill>
                      <a:schemeClr val="bg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1100" dirty="0">
                    <a:solidFill>
                      <a:schemeClr val="bg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Глава 4. Тригонометрические функции и их свойства: свойства и график функции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110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ru-RU" sz="110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ru-RU" sz="110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sin</m:t>
                    </m:r>
                    <m:r>
                      <a:rPr lang="ru-RU" sz="110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m:rPr>
                        <m:sty m:val="p"/>
                      </m:rPr>
                      <a:rPr lang="ru-RU" sz="110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ru-RU" sz="110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sz="1100" dirty="0">
                    <a:solidFill>
                      <a:schemeClr val="bg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свойства и график функции </a:t>
                </a:r>
                <a:endParaRPr lang="ru-RU" sz="1100" dirty="0">
                  <a:solidFill>
                    <a:schemeClr val="bg2">
                      <a:lumMod val="5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0" indent="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110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ru-RU" sz="110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ru-RU" sz="110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cos</m:t>
                    </m:r>
                    <m:r>
                      <a:rPr lang="ru-RU" sz="110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m:rPr>
                        <m:sty m:val="p"/>
                      </m:rPr>
                      <a:rPr lang="ru-RU" sz="110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ru-RU" sz="110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sz="1100" dirty="0">
                    <a:solidFill>
                      <a:schemeClr val="bg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свойства и график функции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110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ru-RU" sz="110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ru-RU" sz="110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tg</m:t>
                    </m:r>
                    <m:d>
                      <m:dPr>
                        <m:ctrlPr>
                          <a:rPr lang="ru-RU" sz="1100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ru-RU" sz="110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</m:oMath>
                </a14:m>
                <a:r>
                  <a:rPr lang="ru-RU" sz="1100" dirty="0">
                    <a:solidFill>
                      <a:schemeClr val="bg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110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ru-RU" sz="110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ru-RU" sz="110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ctg</m:t>
                    </m:r>
                    <m:r>
                      <a:rPr lang="ru-RU" sz="110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ru-RU" sz="110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ru-RU" sz="110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sz="1100" dirty="0">
                    <a:solidFill>
                      <a:schemeClr val="bg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/>
                <a:endParaRPr lang="ru-RU" sz="1100" b="1" dirty="0">
                  <a:solidFill>
                    <a:schemeClr val="bg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/>
                <a:r>
                  <a:rPr lang="ru-RU" sz="1100" b="1" dirty="0">
                    <a:solidFill>
                      <a:schemeClr val="bg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 класс (алгебра):</a:t>
                </a:r>
                <a:br>
                  <a:rPr lang="ru-RU" sz="1100" dirty="0">
                    <a:solidFill>
                      <a:schemeClr val="bg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1100" dirty="0">
                    <a:solidFill>
                      <a:schemeClr val="bg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Глава 1. Непрерывность и пределы функций: предел функции; асимптоты графиков функций.</a:t>
                </a:r>
                <a:br>
                  <a:rPr lang="ru-RU" sz="1100" dirty="0">
                    <a:solidFill>
                      <a:schemeClr val="bg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1100" dirty="0">
                    <a:solidFill>
                      <a:schemeClr val="bg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Глава 2. Производная функции.</a:t>
                </a:r>
                <a:br>
                  <a:rPr lang="ru-RU" sz="1100" dirty="0">
                    <a:solidFill>
                      <a:schemeClr val="bg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1100" dirty="0">
                    <a:solidFill>
                      <a:schemeClr val="bg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Глава 5. Уравнения, неравенства и их системы: уравнения; системы уравнений; задания с параметрами.</a:t>
                </a:r>
              </a:p>
              <a:p>
                <a:pPr marL="139700" indent="0"/>
                <a:endParaRPr lang="ru-RU" sz="1100" dirty="0">
                  <a:solidFill>
                    <a:schemeClr val="bg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39700" indent="0"/>
                <a:endParaRPr lang="ru-RU" sz="1100" dirty="0">
                  <a:solidFill>
                    <a:schemeClr val="bg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39700" indent="0"/>
                <a:endParaRPr lang="ru-RU" sz="1100" dirty="0">
                  <a:solidFill>
                    <a:schemeClr val="bg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Объект 2">
                <a:extLst>
                  <a:ext uri="{FF2B5EF4-FFF2-40B4-BE49-F238E27FC236}">
                    <a16:creationId xmlns:a16="http://schemas.microsoft.com/office/drawing/2014/main" id="{A0D5D73A-D98B-094B-B0A1-0B1AD9DEB5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13" y="1025986"/>
                <a:ext cx="4572000" cy="2634004"/>
              </a:xfrm>
              <a:prstGeom prst="rect">
                <a:avLst/>
              </a:prstGeom>
              <a:blipFill>
                <a:blip r:embed="rId8"/>
                <a:stretch>
                  <a:fillRect r="-276" b="-1914"/>
                </a:stretch>
              </a:blipFill>
              <a:ln w="12700">
                <a:solidFill>
                  <a:schemeClr val="bg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46E6326C-2F81-A148-BDBA-A0216127A3D8}"/>
              </a:ext>
            </a:extLst>
          </p:cNvPr>
          <p:cNvSpPr txBox="1"/>
          <p:nvPr/>
        </p:nvSpPr>
        <p:spPr>
          <a:xfrm>
            <a:off x="114213" y="3775759"/>
            <a:ext cx="4572001" cy="1107996"/>
          </a:xfrm>
          <a:prstGeom prst="rect">
            <a:avLst/>
          </a:prstGeom>
          <a:noFill/>
          <a:ln w="12700"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10-11 классы (геометрия):</a:t>
            </a:r>
          </a:p>
          <a:p>
            <a:pPr lvl="0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Глава 1. Параллельность прямых и плоскостей.</a:t>
            </a:r>
            <a:b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Глава 2. Перпендикулярность прямых и плоскостей.</a:t>
            </a:r>
            <a:b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Глава 3. Многогранники.</a:t>
            </a:r>
            <a:b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Глава 4. Векторы в пространстве.</a:t>
            </a:r>
            <a:b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Глава 6. Цилиндр. Конус. Сфера.</a:t>
            </a:r>
          </a:p>
        </p:txBody>
      </p:sp>
    </p:spTree>
    <p:extLst>
      <p:ext uri="{BB962C8B-B14F-4D97-AF65-F5344CB8AC3E}">
        <p14:creationId xmlns:p14="http://schemas.microsoft.com/office/powerpoint/2010/main" val="8813095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6C9BE40-2741-B347-8F7F-7730D9D99B35}"/>
              </a:ext>
            </a:extLst>
          </p:cNvPr>
          <p:cNvSpPr txBox="1"/>
          <p:nvPr/>
        </p:nvSpPr>
        <p:spPr>
          <a:xfrm>
            <a:off x="2104973" y="171711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sz="2000" dirty="0"/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1571925F-0391-4641-A219-772FEC47A17F}"/>
              </a:ext>
            </a:extLst>
          </p:cNvPr>
          <p:cNvSpPr txBox="1">
            <a:spLocks/>
          </p:cNvSpPr>
          <p:nvPr/>
        </p:nvSpPr>
        <p:spPr>
          <a:xfrm>
            <a:off x="128034" y="796410"/>
            <a:ext cx="8525878" cy="3775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Raleway"/>
              <a:buNone/>
              <a:defRPr sz="1600" b="0" i="0" u="none" strike="noStrike" cap="none">
                <a:solidFill>
                  <a:schemeClr val="accent4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leway"/>
              <a:buNone/>
              <a:defRPr sz="21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leway"/>
              <a:buNone/>
              <a:defRPr sz="21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leway"/>
              <a:buNone/>
              <a:defRPr sz="21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leway"/>
              <a:buNone/>
              <a:defRPr sz="21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leway"/>
              <a:buNone/>
              <a:defRPr sz="21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leway"/>
              <a:buNone/>
              <a:defRPr sz="21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leway"/>
              <a:buNone/>
              <a:defRPr sz="21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aleway"/>
              <a:buNone/>
              <a:defRPr sz="21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425450" indent="-285750" algn="just">
              <a:lnSpc>
                <a:spcPct val="15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программы позволяют: строить  стереометрические чертежи, исследовать функции, изучать многочлены, решать неравенства и многое другое. Тем самым при правильном использовании приложений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Kalgebra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Geomviev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Geogebra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обучающихся развивается пространственное мышление и 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обучения становится разнообразнее и занимательнее, что мотивирует учащихся выполнить то или иное задание. </a:t>
            </a:r>
          </a:p>
          <a:p>
            <a:pPr marL="139700" indent="0" algn="just">
              <a:lnSpc>
                <a:spcPct val="150000"/>
              </a:lnSpc>
              <a:buClr>
                <a:srgbClr val="000000"/>
              </a:buClr>
            </a:pPr>
            <a:endParaRPr lang="ru-RU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5450" indent="-285750" algn="just">
              <a:lnSpc>
                <a:spcPct val="15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можно сделать вывод, что программы-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приложения системы «Альт Образование» являются 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хорошим помощником учителя. Применение программ на уроках позволяет по-новому строить методику изучения математики, повышая наглядность, расширяя круг интересов учащихся, развивая навыки самоконтроля, расширяя сферу предметных и учебных задач, снижая эмоциональное напряжение на уроке.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136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3FE8924-2E38-9E4A-98C8-F2479D81FD34}"/>
              </a:ext>
            </a:extLst>
          </p:cNvPr>
          <p:cNvSpPr txBox="1"/>
          <p:nvPr/>
        </p:nvSpPr>
        <p:spPr>
          <a:xfrm>
            <a:off x="2202578" y="243982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Цели и задачи проекта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3517" y="1005904"/>
            <a:ext cx="8676964" cy="1077218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b="1" dirty="0">
                <a:latin typeface="Times New Roman"/>
                <a:ea typeface="Calibri"/>
                <a:cs typeface="Times New Roman"/>
              </a:rPr>
              <a:t>	</a:t>
            </a:r>
            <a:r>
              <a:rPr lang="ru-RU" sz="16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Актуальность данного проекта </a:t>
            </a: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заключается в необходимости совершенствования пространственного мышления  у обучающихся, так как сложившаяся в педагогической практике ситуация позволяет констатировать</a:t>
            </a:r>
            <a:r>
              <a:rPr lang="en-US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 </a:t>
            </a:r>
            <a:r>
              <a:rPr lang="ru-RU" sz="16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что развитие пространственного мышления у школьников не соответствует современным требованиям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2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03CCF3-CE3D-DB43-92CF-BEFDD132596F}"/>
              </a:ext>
            </a:extLst>
          </p:cNvPr>
          <p:cNvSpPr txBox="1"/>
          <p:nvPr/>
        </p:nvSpPr>
        <p:spPr>
          <a:xfrm>
            <a:off x="233516" y="2302445"/>
            <a:ext cx="8676964" cy="1077218"/>
          </a:xfrm>
          <a:prstGeom prst="rect">
            <a:avLst/>
          </a:prstGeom>
          <a:noFill/>
          <a:ln w="9525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	Цель </a:t>
            </a:r>
            <a:r>
              <a:rPr lang="ru-RU" sz="1600" b="1" dirty="0">
                <a:latin typeface="Times New Roman" pitchFamily="18" charset="0"/>
                <a:ea typeface="Calibri"/>
                <a:cs typeface="Times New Roman" pitchFamily="18" charset="0"/>
              </a:rPr>
              <a:t>проекта</a:t>
            </a:r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:</a:t>
            </a:r>
            <a:r>
              <a:rPr lang="en-US" sz="1600" b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endParaRPr lang="ru-RU" sz="1600" b="1" dirty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продемонстрировать преимущество использования приложений «Альт образование», направленных на развитие пространственного мышления обучающихся при решении математических задач;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69EDEE-D671-8443-ACE2-DE9695DA9650}"/>
              </a:ext>
            </a:extLst>
          </p:cNvPr>
          <p:cNvSpPr txBox="1"/>
          <p:nvPr/>
        </p:nvSpPr>
        <p:spPr>
          <a:xfrm>
            <a:off x="233517" y="3513262"/>
            <a:ext cx="8676964" cy="1323439"/>
          </a:xfrm>
          <a:prstGeom prst="rect">
            <a:avLst/>
          </a:prstGeom>
          <a:noFill/>
          <a:ln w="9525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540385" algn="l"/>
                <a:tab pos="630555" algn="l"/>
              </a:tabLst>
            </a:pPr>
            <a:r>
              <a:rPr lang="ru-RU" sz="1600" b="1" dirty="0">
                <a:latin typeface="Times New Roman"/>
                <a:ea typeface="Calibri"/>
                <a:cs typeface="Times New Roman"/>
              </a:rPr>
              <a:t> 			Задачи проекта</a:t>
            </a:r>
            <a:r>
              <a:rPr lang="en-US" sz="1600" b="1" dirty="0">
                <a:latin typeface="Times New Roman"/>
                <a:ea typeface="Calibri"/>
                <a:cs typeface="Times New Roman"/>
              </a:rPr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сравнительный анализ материала учебников математики на предмет возможности использования заявленного программного обеспечения;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применить при решении учебных задач программы-приложения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Kalg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ebra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Geomviev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Geogebra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323409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A1603A8-6D5C-2A4E-9819-BB6C479650BD}"/>
              </a:ext>
            </a:extLst>
          </p:cNvPr>
          <p:cNvSpPr txBox="1"/>
          <p:nvPr/>
        </p:nvSpPr>
        <p:spPr>
          <a:xfrm>
            <a:off x="2286000" y="160055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Приложения «Альт образование»</a:t>
            </a:r>
            <a:endParaRPr lang="ru-RU" sz="2000" dirty="0"/>
          </a:p>
        </p:txBody>
      </p:sp>
      <p:pic>
        <p:nvPicPr>
          <p:cNvPr id="3074" name="Picture 2" descr="undefined">
            <a:extLst>
              <a:ext uri="{FF2B5EF4-FFF2-40B4-BE49-F238E27FC236}">
                <a16:creationId xmlns:a16="http://schemas.microsoft.com/office/drawing/2014/main" id="{3712DDDA-EED0-0A46-8445-2DB95520F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16" y="833460"/>
            <a:ext cx="835332" cy="83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D9B448CB-84FF-DB4B-AA6D-6720194597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33" t="23747"/>
          <a:stretch/>
        </p:blipFill>
        <p:spPr bwMode="auto">
          <a:xfrm>
            <a:off x="435838" y="3972172"/>
            <a:ext cx="686689" cy="675735"/>
          </a:xfrm>
          <a:prstGeom prst="rect">
            <a:avLst/>
          </a:prstGeom>
          <a:noFill/>
          <a:ln w="12700"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Логотип программы GeoGebra">
            <a:extLst>
              <a:ext uri="{FF2B5EF4-FFF2-40B4-BE49-F238E27FC236}">
                <a16:creationId xmlns:a16="http://schemas.microsoft.com/office/drawing/2014/main" id="{EB748882-DAC5-604A-8696-61668795E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17" y="2243027"/>
            <a:ext cx="764310" cy="764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A77DBC3-EBE2-7C40-9E7E-A75F4BA2587C}"/>
              </a:ext>
            </a:extLst>
          </p:cNvPr>
          <p:cNvSpPr txBox="1"/>
          <p:nvPr/>
        </p:nvSpPr>
        <p:spPr>
          <a:xfrm>
            <a:off x="1214954" y="908875"/>
            <a:ext cx="7532018" cy="1077218"/>
          </a:xfrm>
          <a:prstGeom prst="rect">
            <a:avLst/>
          </a:prstGeom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" sz="1600" b="1" i="0" u="none" strike="noStrike" dirty="0" err="1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KAlgebra</a:t>
            </a:r>
            <a:r>
              <a:rPr lang="en" sz="1600" b="0" i="0" u="none" strike="noStrike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lang="ru-RU" sz="1600" b="0" i="0" u="none" strike="noStrike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полнофункциональный графический алгебраический калькулятор. Он </a:t>
            </a:r>
            <a:r>
              <a:rPr lang="ru-RU" sz="1600" b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создавать различного типа</a:t>
            </a:r>
            <a:r>
              <a:rPr lang="ru-RU" sz="160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2</a:t>
            </a:r>
            <a:r>
              <a:rPr lang="en-US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" sz="160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 3</a:t>
            </a:r>
            <a:r>
              <a:rPr lang="en" sz="160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 </a:t>
            </a:r>
            <a:r>
              <a:rPr lang="ru-RU" sz="1600" b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графики, производить простые и средней сложности математические и алгебраические вычисления, может выполнять арифметические и логические действия</a:t>
            </a:r>
            <a:r>
              <a:rPr lang="en-US" sz="1600" b="0" u="none" strike="noStrike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5D5837-5AEA-2B4E-A820-CD5F946069A5}"/>
              </a:ext>
            </a:extLst>
          </p:cNvPr>
          <p:cNvSpPr txBox="1"/>
          <p:nvPr/>
        </p:nvSpPr>
        <p:spPr>
          <a:xfrm>
            <a:off x="1214954" y="2283403"/>
            <a:ext cx="7532018" cy="1323439"/>
          </a:xfrm>
          <a:prstGeom prst="rect">
            <a:avLst/>
          </a:prstGeom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" sz="1600" b="1" i="0" u="none" strike="noStrike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GeoGebra</a:t>
            </a:r>
            <a:r>
              <a:rPr lang="en" sz="1600" b="0" i="0" u="none" strike="noStrike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lang="ru-RU" sz="1600" b="0" i="0" u="none" strike="noStrike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это динамическая математическая программа для всех уровней образования, включающая в себя геометрию, алгебру, таблицы, графы, статистику и арифметику, в одном пакете. Программа предусматривает возможность работы с функциями (построение графиков, 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вычисление корней</a:t>
            </a:r>
            <a:r>
              <a:rPr lang="ru-RU" sz="1600" b="0" i="0" strike="noStrike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экстремумов</a:t>
            </a:r>
            <a:r>
              <a:rPr lang="ru-RU" sz="1600" b="0" i="0" strike="noStrike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интегралов</a:t>
            </a:r>
            <a:r>
              <a:rPr lang="ru-RU" sz="1600" b="0" i="0" u="none" strike="noStrike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т. д.) за счёт команд встроенного языка</a:t>
            </a:r>
            <a:r>
              <a:rPr lang="en-US" sz="1600" b="0" i="0" u="none" strike="noStrike" dirty="0">
                <a:solidFill>
                  <a:schemeClr val="bg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b="0" i="0" u="none" strike="noStrike" dirty="0">
              <a:solidFill>
                <a:schemeClr val="bg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2EB9C3-464B-E94B-A71E-F689B8419869}"/>
              </a:ext>
            </a:extLst>
          </p:cNvPr>
          <p:cNvSpPr txBox="1"/>
          <p:nvPr/>
        </p:nvSpPr>
        <p:spPr>
          <a:xfrm>
            <a:off x="1214954" y="3972172"/>
            <a:ext cx="7532018" cy="1077218"/>
          </a:xfrm>
          <a:prstGeom prst="rect">
            <a:avLst/>
          </a:prstGeom>
          <a:ln w="9525"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" sz="1600" b="1" i="0" u="none" strike="noStrike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Geomview</a:t>
            </a:r>
            <a:r>
              <a:rPr lang="en" sz="1600" b="1" i="0" u="none" strike="noStrik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1600" b="0" i="0" u="none" strike="noStrik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1600" b="0" i="0" u="none" strike="noStrik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это интерактивная геометрическая программа, которая предназначена для математических исследований и образования. В частности, </a:t>
            </a:r>
            <a:r>
              <a:rPr lang="en" sz="1600" b="0" i="0" u="none" strike="noStrike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geomview</a:t>
            </a:r>
            <a:r>
              <a:rPr lang="en" sz="1600" b="0" i="0" u="none" strike="noStrik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0" i="0" u="none" strike="noStrik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может показывать предметы</a:t>
            </a:r>
            <a:r>
              <a:rPr lang="en-US" sz="16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b="0" i="0" u="none" strike="noStrike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 в гиперболическом и сферическом пространстве, так и в Евклидовом.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869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012" y="1115000"/>
            <a:ext cx="4289196" cy="3816429"/>
          </a:xfrm>
          <a:ln w="12700">
            <a:solidFill>
              <a:schemeClr val="bg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marL="139700" lvl="0" indent="0">
              <a:lnSpc>
                <a:spcPct val="120000"/>
              </a:lnSpc>
              <a:buNone/>
            </a:pPr>
            <a:r>
              <a:rPr lang="ru-RU" sz="11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класс:</a:t>
            </a:r>
            <a:br>
              <a:rPr lang="ru-RU" sz="11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Глава 1. Натуральные числа: прямая, отрезок, луч; прямоугольник.</a:t>
            </a:r>
            <a:br>
              <a:rPr lang="ru-RU" sz="11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Глава 2. Обыкновенные дроби: окружность и круг.</a:t>
            </a:r>
            <a:br>
              <a:rPr lang="ru-RU" sz="11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Глава 3. Геометрические фигуры: биссектриса угла; треугольник; свойства треугольников.</a:t>
            </a:r>
            <a:br>
              <a:rPr lang="ru-RU" sz="11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Глава 5. Геометрические тела: прямоугольный параллелепипед</a:t>
            </a:r>
          </a:p>
          <a:p>
            <a:pPr marL="139700" lvl="0" indent="0">
              <a:lnSpc>
                <a:spcPct val="120000"/>
              </a:lnSpc>
              <a:buNone/>
            </a:pPr>
            <a:endParaRPr lang="ru-RU" sz="11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9700" lvl="0" indent="0">
              <a:lnSpc>
                <a:spcPct val="120000"/>
              </a:lnSpc>
              <a:buNone/>
            </a:pPr>
            <a:r>
              <a:rPr lang="ru-RU" sz="11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класс:</a:t>
            </a:r>
          </a:p>
          <a:p>
            <a:pPr marL="139700" lvl="0" indent="0">
              <a:lnSpc>
                <a:spcPct val="120000"/>
              </a:lnSpc>
              <a:buNone/>
            </a:pPr>
            <a:r>
              <a:rPr lang="ru-RU" sz="11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Глава 1. Положительные и отрицательные числа. Координаты: поворот и центральная симметрия; положительные и отрицательные числа, координатная прямая; параллельность прямых; числовые выражения, содержащие знаки «+» и «−»; расстояние между точками координатной прямой; координаты; координатная плоскость.</a:t>
            </a:r>
            <a:br>
              <a:rPr lang="ru-RU" sz="11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Глава 2. Преобразование буквенных выражений: окружность, длина окружности; круг, площадь круга; шар, сфера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6646E2-E787-BC4D-A173-39E19232A56B}"/>
              </a:ext>
            </a:extLst>
          </p:cNvPr>
          <p:cNvSpPr txBox="1"/>
          <p:nvPr/>
        </p:nvSpPr>
        <p:spPr>
          <a:xfrm>
            <a:off x="4572000" y="1115000"/>
            <a:ext cx="4374662" cy="3816429"/>
          </a:xfrm>
          <a:prstGeom prst="rect">
            <a:avLst/>
          </a:prstGeom>
          <a:noFill/>
          <a:ln w="12700"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класс :</a:t>
            </a:r>
            <a:b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Глава 2. Функции: функции и их графики; линейная функция.</a:t>
            </a:r>
          </a:p>
          <a:p>
            <a:pPr lvl="0"/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класс :</a:t>
            </a:r>
            <a:b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Глава 1. Квадратичная функция: функции и их свойства; квадратичная функция и ее график; степенная функция, корень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-ой степени.</a:t>
            </a:r>
            <a:b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Глава 2. Уравнения и неравенства с одной переменной.</a:t>
            </a:r>
          </a:p>
          <a:p>
            <a:pPr lvl="0"/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7-9 классы (геометрия):</a:t>
            </a:r>
            <a:b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Глава 1. Начальные геометрические сведения: измерение углов; перпендикулярные прямые.</a:t>
            </a:r>
            <a:b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Глава 2. Треугольники: медианы, биссектрисы и высоты треугольника.</a:t>
            </a:r>
            <a:b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Глава 5. Четырехугольники.</a:t>
            </a:r>
            <a:b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Глава 8. Окружность: касательная к окружности; вписанная и описанная окружности.</a:t>
            </a:r>
            <a:b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Глава 9. Векторы.</a:t>
            </a:r>
            <a:b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Глава 12. Длина окружности и площадь круга: правильные многоугольники.</a:t>
            </a:r>
            <a:b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Глава 14. Начальные сведения из стереометрии: многогранники, тела и поверхности вращения.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753AE8-6309-2A43-BD9A-AB604B9669A2}"/>
              </a:ext>
            </a:extLst>
          </p:cNvPr>
          <p:cNvSpPr txBox="1"/>
          <p:nvPr/>
        </p:nvSpPr>
        <p:spPr>
          <a:xfrm>
            <a:off x="902616" y="492643"/>
            <a:ext cx="7543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ru-RU" sz="20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Анализ содержания тем в учебниках алгебры и геометрии</a:t>
            </a:r>
          </a:p>
          <a:p>
            <a:pPr lvl="0" algn="ctr">
              <a:buClr>
                <a:srgbClr val="000000"/>
              </a:buClr>
            </a:pPr>
            <a:endParaRPr lang="ru-RU" sz="2000" b="1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6473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DA58A8E-FD6D-1D40-A10D-68E9D327CD24}"/>
              </a:ext>
            </a:extLst>
          </p:cNvPr>
          <p:cNvSpPr txBox="1"/>
          <p:nvPr/>
        </p:nvSpPr>
        <p:spPr>
          <a:xfrm>
            <a:off x="2213810" y="177727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Geogebra</a:t>
            </a:r>
            <a:endParaRPr lang="ru-RU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AC5CAA-4A76-284E-9073-AFD10D9524D1}"/>
              </a:ext>
            </a:extLst>
          </p:cNvPr>
          <p:cNvSpPr txBox="1"/>
          <p:nvPr/>
        </p:nvSpPr>
        <p:spPr>
          <a:xfrm>
            <a:off x="261158" y="1270677"/>
            <a:ext cx="4792105" cy="3016210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16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 </a:t>
            </a:r>
            <a:r>
              <a:rPr lang="ru-RU" sz="16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преимуществам</a:t>
            </a:r>
            <a:r>
              <a:rPr lang="ru-RU" sz="16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системы относ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16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тся: 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динамичность программы;</a:t>
            </a:r>
            <a:endParaRPr lang="en-US" sz="1600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простой и понятный пользовательский интерфейс; </a:t>
            </a:r>
            <a:endParaRPr lang="en-US" sz="1600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доступность на многих языках для миллионов пользователей по всему миру; </a:t>
            </a:r>
            <a:endParaRPr lang="en-US" sz="1600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установки программы на множества устройств</a:t>
            </a:r>
            <a:r>
              <a:rPr lang="en" sz="16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 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делиться </a:t>
            </a:r>
            <a:r>
              <a:rPr lang="en" sz="16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ru-RU" sz="16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другими пользователями моделями и разработками</a:t>
            </a:r>
            <a:r>
              <a:rPr lang="en" sz="16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 </a:t>
            </a:r>
            <a:endParaRPr lang="ru-RU" sz="1600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" sz="1600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b="0" i="0" u="none" strike="noStrike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 descr="Логотип программы GeoGebra">
            <a:extLst>
              <a:ext uri="{FF2B5EF4-FFF2-40B4-BE49-F238E27FC236}">
                <a16:creationId xmlns:a16="http://schemas.microsoft.com/office/drawing/2014/main" id="{51EC4E5C-D63B-3440-BDF5-609E29A78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159" y="142250"/>
            <a:ext cx="435587" cy="435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28248541-6219-804A-8FE9-41BF88CDED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2" t="19896" r="39747" b="21463"/>
          <a:stretch/>
        </p:blipFill>
        <p:spPr bwMode="auto">
          <a:xfrm>
            <a:off x="5433587" y="1063645"/>
            <a:ext cx="3449255" cy="3016210"/>
          </a:xfrm>
          <a:prstGeom prst="rect">
            <a:avLst/>
          </a:prstGeom>
          <a:noFill/>
          <a:ln w="12700"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BB710BB-F2F2-A94B-ABF1-686FDF61D903}"/>
                  </a:ext>
                </a:extLst>
              </p:cNvPr>
              <p:cNvSpPr txBox="1"/>
              <p:nvPr/>
            </p:nvSpPr>
            <p:spPr>
              <a:xfrm>
                <a:off x="5768778" y="4132998"/>
                <a:ext cx="293406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график</a:t>
                </a:r>
                <a:r>
                  <a:rPr lang="ru-RU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ru-RU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ru-RU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ru-R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ru-R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ru-RU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BB710BB-F2F2-A94B-ABF1-686FDF61D9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8778" y="4132998"/>
                <a:ext cx="2934064" cy="307777"/>
              </a:xfrm>
              <a:prstGeom prst="rect">
                <a:avLst/>
              </a:prstGeom>
              <a:blipFill>
                <a:blip r:embed="rId5"/>
                <a:stretch>
                  <a:fillRect l="-862" t="-4000" b="-2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4301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DA58A8E-FD6D-1D40-A10D-68E9D327CD24}"/>
              </a:ext>
            </a:extLst>
          </p:cNvPr>
          <p:cNvSpPr txBox="1"/>
          <p:nvPr/>
        </p:nvSpPr>
        <p:spPr>
          <a:xfrm>
            <a:off x="2189747" y="159988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Geogebra</a:t>
            </a:r>
            <a:endParaRPr lang="ru-RU" sz="2000" dirty="0"/>
          </a:p>
        </p:txBody>
      </p:sp>
      <p:pic>
        <p:nvPicPr>
          <p:cNvPr id="5" name="Picture 4" descr="Логотип программы GeoGebra">
            <a:extLst>
              <a:ext uri="{FF2B5EF4-FFF2-40B4-BE49-F238E27FC236}">
                <a16:creationId xmlns:a16="http://schemas.microsoft.com/office/drawing/2014/main" id="{51EC4E5C-D63B-3440-BDF5-609E29A78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159" y="142250"/>
            <a:ext cx="435587" cy="435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D034EA1-64DF-094D-B55B-954F3D1BE4CB}"/>
              </a:ext>
            </a:extLst>
          </p:cNvPr>
          <p:cNvSpPr txBox="1"/>
          <p:nvPr/>
        </p:nvSpPr>
        <p:spPr>
          <a:xfrm>
            <a:off x="165724" y="925145"/>
            <a:ext cx="4783266" cy="3293209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1600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Систему используют для построения : </a:t>
            </a:r>
            <a:endParaRPr lang="en-US" sz="1600" b="1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графиков функций </a:t>
            </a:r>
            <a:r>
              <a:rPr lang="en" sz="16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 = f (x); 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конических сечений ; </a:t>
            </a:r>
            <a:endParaRPr lang="en-US" sz="1600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</a:t>
            </a:r>
            <a:r>
              <a:rPr lang="ru-RU" sz="16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произвольного вида; </a:t>
            </a:r>
            <a:endParaRPr lang="en-US" sz="1600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окружность по центру и точке на ней, по центру и радиусу, по трем точкам; </a:t>
            </a:r>
            <a:endParaRPr lang="en-US" sz="1600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эллипс – по двум фокусам и точке на кривой; </a:t>
            </a:r>
            <a:endParaRPr lang="en-US" sz="1600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парабола – по фокусу и директрисе; </a:t>
            </a:r>
            <a:endParaRPr lang="en-US" sz="1600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гипербола – по двум фокусам и точке на кривой; 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с матрицами; 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вычисления с комплексными числами; 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нахождение точек пересечения кривых; 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CAFBF349-7416-D64D-8615-675C59DD75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56" t="40956" r="35823" b="30914"/>
          <a:stretch/>
        </p:blipFill>
        <p:spPr bwMode="auto">
          <a:xfrm>
            <a:off x="5169091" y="773371"/>
            <a:ext cx="1497074" cy="1336674"/>
          </a:xfrm>
          <a:prstGeom prst="rect">
            <a:avLst/>
          </a:prstGeom>
          <a:noFill/>
          <a:ln w="12700"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E09ABBD1-23B1-0548-99A2-74DC1557C9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2" t="22054" r="30506" b="21238"/>
          <a:stretch/>
        </p:blipFill>
        <p:spPr bwMode="auto">
          <a:xfrm>
            <a:off x="7088920" y="1994837"/>
            <a:ext cx="1624974" cy="1374139"/>
          </a:xfrm>
          <a:prstGeom prst="rect">
            <a:avLst/>
          </a:prstGeom>
          <a:noFill/>
          <a:ln w="12700"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id="{35AEBC35-FB05-A347-9C85-3E2EFFA2AC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26" t="37356" r="40885" b="33840"/>
          <a:stretch/>
        </p:blipFill>
        <p:spPr bwMode="auto">
          <a:xfrm>
            <a:off x="5194621" y="3245232"/>
            <a:ext cx="1522605" cy="1443656"/>
          </a:xfrm>
          <a:prstGeom prst="rect">
            <a:avLst/>
          </a:prstGeom>
          <a:noFill/>
          <a:ln w="12700"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C074B80-03F3-044E-A85F-5F35B19E2117}"/>
              </a:ext>
            </a:extLst>
          </p:cNvPr>
          <p:cNvSpPr txBox="1"/>
          <p:nvPr/>
        </p:nvSpPr>
        <p:spPr>
          <a:xfrm>
            <a:off x="5484352" y="4675735"/>
            <a:ext cx="945814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Цилиндр</a:t>
            </a:r>
            <a:endParaRPr lang="ru-RU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682AB1-AFF0-B546-9A86-32CC745CDC74}"/>
              </a:ext>
            </a:extLst>
          </p:cNvPr>
          <p:cNvSpPr txBox="1"/>
          <p:nvPr/>
        </p:nvSpPr>
        <p:spPr>
          <a:xfrm>
            <a:off x="7628020" y="3368976"/>
            <a:ext cx="74823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Шар</a:t>
            </a:r>
            <a:endParaRPr lang="ru-RU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99B202-3BBA-B045-AC47-63EEA569BC81}"/>
              </a:ext>
            </a:extLst>
          </p:cNvPr>
          <p:cNvSpPr txBox="1"/>
          <p:nvPr/>
        </p:nvSpPr>
        <p:spPr>
          <a:xfrm>
            <a:off x="5396259" y="2110045"/>
            <a:ext cx="104273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Пирамида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04795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DA58A8E-FD6D-1D40-A10D-68E9D327CD24}"/>
              </a:ext>
            </a:extLst>
          </p:cNvPr>
          <p:cNvSpPr txBox="1"/>
          <p:nvPr/>
        </p:nvSpPr>
        <p:spPr>
          <a:xfrm>
            <a:off x="2185235" y="59961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Geogebra</a:t>
            </a:r>
            <a:endParaRPr lang="ru-RU" sz="2000" dirty="0"/>
          </a:p>
        </p:txBody>
      </p:sp>
      <p:pic>
        <p:nvPicPr>
          <p:cNvPr id="5" name="Picture 4" descr="Логотип программы GeoGebra">
            <a:extLst>
              <a:ext uri="{FF2B5EF4-FFF2-40B4-BE49-F238E27FC236}">
                <a16:creationId xmlns:a16="http://schemas.microsoft.com/office/drawing/2014/main" id="{51EC4E5C-D63B-3440-BDF5-609E29A78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692" y="27359"/>
            <a:ext cx="435587" cy="435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1CB7870-44ED-2043-8CD9-D098BCF427D3}"/>
              </a:ext>
            </a:extLst>
          </p:cNvPr>
          <p:cNvSpPr txBox="1"/>
          <p:nvPr/>
        </p:nvSpPr>
        <p:spPr>
          <a:xfrm>
            <a:off x="141789" y="460071"/>
            <a:ext cx="9145086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Класс: </a:t>
            </a:r>
            <a:r>
              <a:rPr lang="ru-RU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</a:p>
          <a:p>
            <a:r>
              <a:rPr lang="ru-RU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Тема учебного занятия: </a:t>
            </a:r>
            <a:r>
              <a:rPr lang="ru-RU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Прямоугольный параллелепипед, куб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(3 часа)</a:t>
            </a:r>
          </a:p>
          <a:p>
            <a:r>
              <a:rPr lang="ru-RU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Тип урока: </a:t>
            </a:r>
            <a:r>
              <a:rPr lang="ru-RU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Урок изучения нового материала.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учебного занятия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Наглядная геометрия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Тела и фигуры в пространстве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в теме 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Цель урока: </a:t>
            </a:r>
            <a:r>
              <a:rPr lang="ru-RU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ознакомления обучающихся с прямоугольным параллелепипедом, кубом, их составными частями и свойствами.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результаты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Распознавать параллелепипед, куб, использовать терминологию: вершина, ребро, грань, измерения, находить измерения параллелепипеда, куба.</a:t>
            </a:r>
            <a:endParaRPr lang="en-US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Вычислять объём куба, параллелепипеда по заданным измерениям, пользоваться единицами измерения объёма.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Решать несложные задачи на измерение геометрических величин в практических ситуациях.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Рисунок 3" descr="Изображение выглядит как снимок экрана, диаграмма, Графическое программное обеспечение, программное обеспечение&#10;&#10;Автоматически созданное описание">
            <a:extLst>
              <a:ext uri="{FF2B5EF4-FFF2-40B4-BE49-F238E27FC236}">
                <a16:creationId xmlns:a16="http://schemas.microsoft.com/office/drawing/2014/main" id="{C29435E5-511A-7545-899F-0F46E7753FE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955" t="26329" r="15260" b="11925"/>
          <a:stretch/>
        </p:blipFill>
        <p:spPr>
          <a:xfrm>
            <a:off x="1961316" y="2974452"/>
            <a:ext cx="2513762" cy="1988543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0" name="Рисунок 9" descr="Изображение выглядит как диаграмма, снимок экрана, График, линия&#10;&#10;Автоматически созданное описание">
            <a:extLst>
              <a:ext uri="{FF2B5EF4-FFF2-40B4-BE49-F238E27FC236}">
                <a16:creationId xmlns:a16="http://schemas.microsoft.com/office/drawing/2014/main" id="{50322793-B710-6546-8CA3-165F9956390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467" t="21153" r="18636" b="19663"/>
          <a:stretch/>
        </p:blipFill>
        <p:spPr>
          <a:xfrm>
            <a:off x="4704806" y="2974451"/>
            <a:ext cx="2306104" cy="1988543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899912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DA58A8E-FD6D-1D40-A10D-68E9D327CD24}"/>
              </a:ext>
            </a:extLst>
          </p:cNvPr>
          <p:cNvSpPr txBox="1"/>
          <p:nvPr/>
        </p:nvSpPr>
        <p:spPr>
          <a:xfrm>
            <a:off x="2076968" y="163279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Geogebra</a:t>
            </a:r>
            <a:endParaRPr lang="ru-RU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CF0812-D7A6-C446-B107-613B9F8B8508}"/>
              </a:ext>
            </a:extLst>
          </p:cNvPr>
          <p:cNvSpPr txBox="1"/>
          <p:nvPr/>
        </p:nvSpPr>
        <p:spPr>
          <a:xfrm>
            <a:off x="132783" y="563389"/>
            <a:ext cx="8693239" cy="1525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объем прямоугольного параллелепипеда с ребрами 2 см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см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см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519AFD-5D0B-324C-85BC-F9C2068D66ED}"/>
              </a:ext>
            </a:extLst>
          </p:cNvPr>
          <p:cNvSpPr txBox="1"/>
          <p:nvPr/>
        </p:nvSpPr>
        <p:spPr>
          <a:xfrm>
            <a:off x="132074" y="995757"/>
            <a:ext cx="5458392" cy="39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задачи.</a:t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Запустите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Geog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ebra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Перейдите на полотно 3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Выберете инструмент пересечение 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поставьте точку на пересечениях осях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Это будет начало координат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 помощью инструмента точка поставьте 3 точки на осях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условием задачи.(2 см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2см)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Добавьте недостающую точку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введя в строку ввод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(x(B)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0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инструме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нта призма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выделите построенные точки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вас должен получится прямоугольный параллелепипед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узнать площадь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выбрать данный инструмент и щелкнуть по фигуре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286DCA1-8595-4B4A-8F51-236A911106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2" t="31955" r="38734" b="28439"/>
          <a:stretch/>
        </p:blipFill>
        <p:spPr bwMode="auto">
          <a:xfrm>
            <a:off x="5657850" y="1479207"/>
            <a:ext cx="3353367" cy="2438810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Логотип программы GeoGebra">
            <a:extLst>
              <a:ext uri="{FF2B5EF4-FFF2-40B4-BE49-F238E27FC236}">
                <a16:creationId xmlns:a16="http://schemas.microsoft.com/office/drawing/2014/main" id="{2AEE7E52-4E24-8040-A092-FADBB2336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928" y="127802"/>
            <a:ext cx="435587" cy="435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3148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DA58A8E-FD6D-1D40-A10D-68E9D327CD24}"/>
              </a:ext>
            </a:extLst>
          </p:cNvPr>
          <p:cNvSpPr txBox="1"/>
          <p:nvPr/>
        </p:nvSpPr>
        <p:spPr>
          <a:xfrm>
            <a:off x="2185235" y="62836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Geogebra</a:t>
            </a:r>
            <a:endParaRPr lang="ru-RU" sz="2000" dirty="0"/>
          </a:p>
        </p:txBody>
      </p:sp>
      <p:pic>
        <p:nvPicPr>
          <p:cNvPr id="5" name="Picture 4" descr="Логотип программы GeoGebra">
            <a:extLst>
              <a:ext uri="{FF2B5EF4-FFF2-40B4-BE49-F238E27FC236}">
                <a16:creationId xmlns:a16="http://schemas.microsoft.com/office/drawing/2014/main" id="{51EC4E5C-D63B-3440-BDF5-609E29A78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692" y="27359"/>
            <a:ext cx="435587" cy="435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1CB7870-44ED-2043-8CD9-D098BCF427D3}"/>
              </a:ext>
            </a:extLst>
          </p:cNvPr>
          <p:cNvSpPr txBox="1"/>
          <p:nvPr/>
        </p:nvSpPr>
        <p:spPr>
          <a:xfrm>
            <a:off x="191429" y="620657"/>
            <a:ext cx="9145086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Класс: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учебного занятия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(Наглядная геометрия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Тела и фигуры в пространстве)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результаты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Распознавать на моделях и изображениях пирамиду, конус, цилиндр, использовать терминологию: вершина, ребро, грань, основание, развёртка.</a:t>
            </a:r>
            <a:endParaRPr lang="en-US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Изображать на клетчатой бумаге прямоугольный параллелепипед.</a:t>
            </a:r>
            <a:endParaRPr lang="en-US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Вычислять объём прямоугольного параллелепипеда, куба, пользоваться основными единицами измерения объёма;</a:t>
            </a:r>
            <a:endParaRPr lang="en-US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Решать несложные задачи на нахождение геометрических величин в практических ситуациях.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7" name="Рисунок 6" descr="Изображение выглядит как снимок экрана, диаграмма, Графическое программное обеспечение, программное обеспечение&#10;&#10;Автоматически созданное описание">
            <a:extLst>
              <a:ext uri="{FF2B5EF4-FFF2-40B4-BE49-F238E27FC236}">
                <a16:creationId xmlns:a16="http://schemas.microsoft.com/office/drawing/2014/main" id="{C89A0D3E-5B8A-554A-B1DA-D14AD4D6019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955" t="26329" r="23343" b="11925"/>
          <a:stretch/>
        </p:blipFill>
        <p:spPr>
          <a:xfrm>
            <a:off x="5316524" y="3195248"/>
            <a:ext cx="1497074" cy="1419449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2B55799E-A201-CA48-A497-151B13B3B0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56" t="40956" r="35823" b="30914"/>
          <a:stretch/>
        </p:blipFill>
        <p:spPr bwMode="auto">
          <a:xfrm>
            <a:off x="191429" y="2871247"/>
            <a:ext cx="1497074" cy="1336674"/>
          </a:xfrm>
          <a:prstGeom prst="rect">
            <a:avLst/>
          </a:prstGeom>
          <a:noFill/>
          <a:ln w="12700"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47000E4-9D70-B241-A1A2-2571DB200339}"/>
              </a:ext>
            </a:extLst>
          </p:cNvPr>
          <p:cNvSpPr txBox="1"/>
          <p:nvPr/>
        </p:nvSpPr>
        <p:spPr>
          <a:xfrm>
            <a:off x="418598" y="4207921"/>
            <a:ext cx="104273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Пирамида</a:t>
            </a:r>
            <a:endParaRPr lang="ru-RU" b="1" dirty="0"/>
          </a:p>
        </p:txBody>
      </p:sp>
      <p:pic>
        <p:nvPicPr>
          <p:cNvPr id="12" name="Picture 6">
            <a:extLst>
              <a:ext uri="{FF2B5EF4-FFF2-40B4-BE49-F238E27FC236}">
                <a16:creationId xmlns:a16="http://schemas.microsoft.com/office/drawing/2014/main" id="{9103C2CC-26C4-B748-80CC-484451F0BF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81" t="36457" r="37722" b="26638"/>
          <a:stretch/>
        </p:blipFill>
        <p:spPr bwMode="auto">
          <a:xfrm>
            <a:off x="1846349" y="3195248"/>
            <a:ext cx="1627171" cy="1444837"/>
          </a:xfrm>
          <a:prstGeom prst="rect">
            <a:avLst/>
          </a:prstGeom>
          <a:noFill/>
          <a:ln w="12700"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CC4AF44-51A5-224E-A61F-96900CC40E86}"/>
              </a:ext>
            </a:extLst>
          </p:cNvPr>
          <p:cNvSpPr txBox="1"/>
          <p:nvPr/>
        </p:nvSpPr>
        <p:spPr>
          <a:xfrm>
            <a:off x="2315489" y="4623963"/>
            <a:ext cx="104273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Конус</a:t>
            </a:r>
            <a:endParaRPr lang="ru-RU" b="1" dirty="0"/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id="{327F2ED7-8956-824B-8725-FE7D59ED4A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26" t="37356" r="40885" b="33840"/>
          <a:stretch/>
        </p:blipFill>
        <p:spPr bwMode="auto">
          <a:xfrm>
            <a:off x="3646485" y="3207943"/>
            <a:ext cx="1497074" cy="1419448"/>
          </a:xfrm>
          <a:prstGeom prst="rect">
            <a:avLst/>
          </a:prstGeom>
          <a:noFill/>
          <a:ln w="12700"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2F6D476-75FE-D046-879C-3ABCC8185CD9}"/>
              </a:ext>
            </a:extLst>
          </p:cNvPr>
          <p:cNvSpPr txBox="1"/>
          <p:nvPr/>
        </p:nvSpPr>
        <p:spPr>
          <a:xfrm>
            <a:off x="3974890" y="4614697"/>
            <a:ext cx="992690" cy="312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Цилиндр</a:t>
            </a:r>
            <a:endParaRPr lang="ru-RU" b="1" dirty="0"/>
          </a:p>
        </p:txBody>
      </p:sp>
      <p:pic>
        <p:nvPicPr>
          <p:cNvPr id="19" name="Рисунок 18" descr="Изображение выглядит как диаграмма, снимок экрана, График, линия&#10;&#10;Автоматически созданное описание">
            <a:extLst>
              <a:ext uri="{FF2B5EF4-FFF2-40B4-BE49-F238E27FC236}">
                <a16:creationId xmlns:a16="http://schemas.microsoft.com/office/drawing/2014/main" id="{84F865D3-3FB7-8D43-BD7F-274E7C996CA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3356" t="33846" r="25806" b="23908"/>
          <a:stretch/>
        </p:blipFill>
        <p:spPr>
          <a:xfrm>
            <a:off x="7140323" y="2871247"/>
            <a:ext cx="1580728" cy="1336674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7987C4A-1046-674E-B517-420C0441C4EC}"/>
              </a:ext>
            </a:extLst>
          </p:cNvPr>
          <p:cNvSpPr txBox="1"/>
          <p:nvPr/>
        </p:nvSpPr>
        <p:spPr>
          <a:xfrm>
            <a:off x="5334150" y="4614697"/>
            <a:ext cx="15807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Прямоугольный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параллелепипед</a:t>
            </a:r>
            <a:endParaRPr lang="ru-RU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1B79CB-102A-AF4A-A377-6415602C4633}"/>
              </a:ext>
            </a:extLst>
          </p:cNvPr>
          <p:cNvSpPr txBox="1"/>
          <p:nvPr/>
        </p:nvSpPr>
        <p:spPr>
          <a:xfrm>
            <a:off x="7682845" y="4220922"/>
            <a:ext cx="53089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Куб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60145611"/>
      </p:ext>
    </p:extLst>
  </p:cSld>
  <p:clrMapOvr>
    <a:masterClrMapping/>
  </p:clrMapOvr>
</p:sld>
</file>

<file path=ppt/theme/theme1.xml><?xml version="1.0" encoding="utf-8"?>
<a:theme xmlns:a="http://schemas.openxmlformats.org/drawingml/2006/main" name="Marketing Management Conference by Slidesgo">
  <a:themeElements>
    <a:clrScheme name="Simple Light">
      <a:dk1>
        <a:srgbClr val="7272CE"/>
      </a:dk1>
      <a:lt1>
        <a:srgbClr val="FFFFFF"/>
      </a:lt1>
      <a:dk2>
        <a:srgbClr val="2B2B4F"/>
      </a:dk2>
      <a:lt2>
        <a:srgbClr val="FFFFFF"/>
      </a:lt2>
      <a:accent1>
        <a:srgbClr val="73C9A9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B2B4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</TotalTime>
  <Words>1329</Words>
  <Application>Microsoft Macintosh PowerPoint</Application>
  <PresentationFormat>Экран (16:9)</PresentationFormat>
  <Paragraphs>99</Paragraphs>
  <Slides>11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Cambria Math</vt:lpstr>
      <vt:lpstr>Arial</vt:lpstr>
      <vt:lpstr>Raleway</vt:lpstr>
      <vt:lpstr>Anaheim</vt:lpstr>
      <vt:lpstr>Times New Roman</vt:lpstr>
      <vt:lpstr>Epilogue</vt:lpstr>
      <vt:lpstr>Marketing Management Conference by Slidesgo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Бакулина Е.А.</dc:creator>
  <cp:lastModifiedBy>МГОУ: Круглова Д.Д. (делопроизводитель кафедры математического анализа и геометрии)</cp:lastModifiedBy>
  <cp:revision>33</cp:revision>
  <dcterms:modified xsi:type="dcterms:W3CDTF">2023-11-22T11:18:03Z</dcterms:modified>
</cp:coreProperties>
</file>